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2" r:id="rId1"/>
  </p:sldMasterIdLst>
  <p:sldIdLst>
    <p:sldId id="256" r:id="rId2"/>
    <p:sldId id="257" r:id="rId3"/>
    <p:sldId id="276" r:id="rId4"/>
    <p:sldId id="275" r:id="rId5"/>
    <p:sldId id="259" r:id="rId6"/>
    <p:sldId id="258" r:id="rId7"/>
    <p:sldId id="261" r:id="rId8"/>
    <p:sldId id="267" r:id="rId9"/>
    <p:sldId id="262" r:id="rId10"/>
    <p:sldId id="263" r:id="rId11"/>
    <p:sldId id="264" r:id="rId12"/>
    <p:sldId id="265" r:id="rId13"/>
    <p:sldId id="272" r:id="rId14"/>
    <p:sldId id="266" r:id="rId15"/>
    <p:sldId id="271" r:id="rId16"/>
    <p:sldId id="273" r:id="rId17"/>
    <p:sldId id="268" r:id="rId18"/>
    <p:sldId id="270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780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137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1817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808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5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927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272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920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949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220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8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29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512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7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006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058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5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59FD0C-5451-4CA0-86AF-E70AE3279989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65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lo.br/pdf/%0d/rbef/v26n4/a03v26n4.pdf" TargetMode="External"/><Relationship Id="rId2" Type="http://schemas.openxmlformats.org/officeDocument/2006/relationships/hyperlink" Target="https://www.youtube.com/watch?v=Xul9YKLLyT4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if.ufrj.br/~carlos/inic/gustavo/gustavo_jic.pdf" TargetMode="External"/><Relationship Id="rId4" Type="http://schemas.openxmlformats.org/officeDocument/2006/relationships/hyperlink" Target="http://www.if.ufrj.br/~carlos/futebol/textoCatalogoExpo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B7C21A-0CBF-4DE8-A81D-5CF76D89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52BA11-31CF-491C-9ADC-39816A8E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8025" y="1008667"/>
            <a:ext cx="4861509" cy="1807591"/>
          </a:xfrm>
        </p:spPr>
        <p:txBody>
          <a:bodyPr>
            <a:normAutofit fontScale="90000"/>
          </a:bodyPr>
          <a:lstStyle/>
          <a:p>
            <a:r>
              <a:rPr lang="pt-BR" sz="6600" dirty="0">
                <a:solidFill>
                  <a:schemeClr val="tx1"/>
                </a:solidFill>
              </a:rPr>
              <a:t>“O gol que Pelé não fez”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EF773C-F190-40B4-AE83-FB84C8EF1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5820" y="2972738"/>
            <a:ext cx="3013730" cy="1069005"/>
          </a:xfrm>
        </p:spPr>
        <p:txBody>
          <a:bodyPr>
            <a:normAutofit/>
          </a:bodyPr>
          <a:lstStyle/>
          <a:p>
            <a:pPr algn="r"/>
            <a:r>
              <a:rPr lang="pt-BR" dirty="0">
                <a:solidFill>
                  <a:schemeClr val="tx2"/>
                </a:solidFill>
              </a:rPr>
              <a:t>Lucas </a:t>
            </a:r>
            <a:r>
              <a:rPr lang="pt-BR" dirty="0" err="1">
                <a:solidFill>
                  <a:schemeClr val="tx2"/>
                </a:solidFill>
              </a:rPr>
              <a:t>Muchaluat</a:t>
            </a:r>
            <a:endParaRPr lang="pt-BR" dirty="0">
              <a:solidFill>
                <a:schemeClr val="tx2"/>
              </a:solidFill>
            </a:endParaRPr>
          </a:p>
          <a:p>
            <a:pPr algn="r"/>
            <a:r>
              <a:rPr lang="pt-BR" dirty="0">
                <a:solidFill>
                  <a:schemeClr val="tx2"/>
                </a:solidFill>
              </a:rPr>
              <a:t>Victor Habib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07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4CB40-5971-475D-875B-FBFDC0DF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pt-BR" dirty="0"/>
              <a:t>1ª implementação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DBC8DDFC-24D8-4D27-8825-079C4CCEE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82307" y="1596177"/>
            <a:ext cx="10427383" cy="4852248"/>
          </a:xfrm>
        </p:spPr>
      </p:pic>
    </p:spTree>
    <p:extLst>
      <p:ext uri="{BB962C8B-B14F-4D97-AF65-F5344CB8AC3E}">
        <p14:creationId xmlns:p14="http://schemas.microsoft.com/office/powerpoint/2010/main" val="302156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84751-7067-453F-B89B-C39F839F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0"/>
            <a:ext cx="10364451" cy="1596177"/>
          </a:xfrm>
        </p:spPr>
        <p:txBody>
          <a:bodyPr/>
          <a:lstStyle/>
          <a:p>
            <a:r>
              <a:rPr lang="pt-BR" dirty="0"/>
              <a:t>2ª implementação</a:t>
            </a:r>
          </a:p>
        </p:txBody>
      </p:sp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2EFB1F09-266F-448D-9EF0-DCF654D349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8754" y="1596177"/>
            <a:ext cx="10294488" cy="4807390"/>
          </a:xfrm>
        </p:spPr>
      </p:pic>
    </p:spTree>
    <p:extLst>
      <p:ext uri="{BB962C8B-B14F-4D97-AF65-F5344CB8AC3E}">
        <p14:creationId xmlns:p14="http://schemas.microsoft.com/office/powerpoint/2010/main" val="3646808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E420B-E26C-4E79-9E71-0F726B00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11" y="761800"/>
            <a:ext cx="6253740" cy="1596177"/>
          </a:xfrm>
        </p:spPr>
        <p:txBody>
          <a:bodyPr/>
          <a:lstStyle/>
          <a:p>
            <a:r>
              <a:rPr lang="pt-BR" dirty="0"/>
              <a:t>3ª implementação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54DFDD45-FFA6-45C8-8EDD-FEA29E49BB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77389" y="3289871"/>
            <a:ext cx="6890185" cy="319341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321CB7-08F5-491F-AB57-3E658263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77" y="300578"/>
            <a:ext cx="4108084" cy="61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C682B2-A569-4631-AEEE-17122053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7" y="530257"/>
            <a:ext cx="7925001" cy="579748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E7175C6-44E5-41C2-8473-EC9FBB100D93}"/>
              </a:ext>
            </a:extLst>
          </p:cNvPr>
          <p:cNvSpPr/>
          <p:nvPr/>
        </p:nvSpPr>
        <p:spPr>
          <a:xfrm flipH="1" flipV="1">
            <a:off x="4996204" y="2620651"/>
            <a:ext cx="188536" cy="23567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C9E604-2C03-4356-BFE8-9EB43905EC90}"/>
              </a:ext>
            </a:extLst>
          </p:cNvPr>
          <p:cNvSpPr/>
          <p:nvPr/>
        </p:nvSpPr>
        <p:spPr>
          <a:xfrm flipH="1" flipV="1">
            <a:off x="8994010" y="3638746"/>
            <a:ext cx="188536" cy="23567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9F9DC0-CA4B-4DDE-BC2B-8A36733DF6BF}"/>
              </a:ext>
            </a:extLst>
          </p:cNvPr>
          <p:cNvSpPr txBox="1"/>
          <p:nvPr/>
        </p:nvSpPr>
        <p:spPr>
          <a:xfrm>
            <a:off x="9283924" y="3534208"/>
            <a:ext cx="221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Ponto inicial</a:t>
            </a:r>
          </a:p>
        </p:txBody>
      </p:sp>
    </p:spTree>
    <p:extLst>
      <p:ext uri="{BB962C8B-B14F-4D97-AF65-F5344CB8AC3E}">
        <p14:creationId xmlns:p14="http://schemas.microsoft.com/office/powerpoint/2010/main" val="402672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1B2C0-ED9A-4387-B8D9-B4C3A89E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8409" y="311130"/>
            <a:ext cx="10364451" cy="1596177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FB6E8E3-A3BD-4943-BD71-34F3B6D9D1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31722" y="299923"/>
            <a:ext cx="4412797" cy="628941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EC28D70-B566-4F3C-8DBC-7FA54A36C9D8}"/>
              </a:ext>
            </a:extLst>
          </p:cNvPr>
          <p:cNvSpPr txBox="1"/>
          <p:nvPr/>
        </p:nvSpPr>
        <p:spPr>
          <a:xfrm>
            <a:off x="822847" y="1907307"/>
            <a:ext cx="4901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/>
              <a:t>A partir da análise dos resultados foi possível perceber que, caso o Rei tivesse chutado com o pé esquerdo com a mesma intensidade, a bola teria uma trajetória oposta a real, aumentando as chances de gol. Além disso, caso o chute fosse realizado de maneira que a componente em z fosse nula, ou seja, um movimento reto, as chances de gol também cresceriam, tornando o goleiro o único capaz de impedir que aquele lance majestoso fosse eternizado. </a:t>
            </a:r>
          </a:p>
        </p:txBody>
      </p:sp>
    </p:spTree>
    <p:extLst>
      <p:ext uri="{BB962C8B-B14F-4D97-AF65-F5344CB8AC3E}">
        <p14:creationId xmlns:p14="http://schemas.microsoft.com/office/powerpoint/2010/main" val="34861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26C7D8-6FE6-45E8-8D75-FAC6D127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0" y="716436"/>
            <a:ext cx="11521180" cy="54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3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gol pele comemoracao">
            <a:extLst>
              <a:ext uri="{FF2B5EF4-FFF2-40B4-BE49-F238E27FC236}">
                <a16:creationId xmlns:a16="http://schemas.microsoft.com/office/drawing/2014/main" id="{BF70AFE7-8FBE-4484-934B-40225C4C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D42FBF5-5151-48B2-853C-38E352E05500}"/>
              </a:ext>
            </a:extLst>
          </p:cNvPr>
          <p:cNvSpPr txBox="1"/>
          <p:nvPr/>
        </p:nvSpPr>
        <p:spPr>
          <a:xfrm>
            <a:off x="538899" y="235671"/>
            <a:ext cx="11114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0B050"/>
                </a:solidFill>
              </a:rPr>
              <a:t>G</a:t>
            </a:r>
            <a:r>
              <a:rPr lang="pt-BR" sz="9600" dirty="0">
                <a:solidFill>
                  <a:srgbClr val="FFFF00"/>
                </a:solidFill>
              </a:rPr>
              <a:t>O</a:t>
            </a:r>
            <a:r>
              <a:rPr lang="pt-BR" sz="9600" dirty="0">
                <a:solidFill>
                  <a:srgbClr val="00B050"/>
                </a:solidFill>
              </a:rPr>
              <a:t>O</a:t>
            </a:r>
            <a:r>
              <a:rPr lang="pt-BR" sz="9600" dirty="0">
                <a:solidFill>
                  <a:srgbClr val="FFFF00"/>
                </a:solidFill>
              </a:rPr>
              <a:t>O</a:t>
            </a:r>
            <a:r>
              <a:rPr lang="pt-BR" sz="9600" dirty="0">
                <a:solidFill>
                  <a:srgbClr val="00B050"/>
                </a:solidFill>
              </a:rPr>
              <a:t>O</a:t>
            </a:r>
            <a:r>
              <a:rPr lang="pt-BR" sz="9600" dirty="0">
                <a:solidFill>
                  <a:srgbClr val="FFFF00"/>
                </a:solidFill>
              </a:rPr>
              <a:t>O</a:t>
            </a:r>
            <a:r>
              <a:rPr lang="pt-BR" sz="9600" dirty="0">
                <a:solidFill>
                  <a:srgbClr val="00B050"/>
                </a:solidFill>
              </a:rPr>
              <a:t>L</a:t>
            </a:r>
            <a:r>
              <a:rPr lang="pt-BR" sz="9600" dirty="0">
                <a:solidFill>
                  <a:srgbClr val="FFFF00"/>
                </a:solidFill>
              </a:rPr>
              <a:t>L</a:t>
            </a:r>
            <a:r>
              <a:rPr lang="pt-BR" sz="9600" dirty="0">
                <a:solidFill>
                  <a:srgbClr val="00B050"/>
                </a:solidFill>
              </a:rPr>
              <a:t>L</a:t>
            </a:r>
            <a:r>
              <a:rPr lang="pt-BR" sz="9600" dirty="0">
                <a:solidFill>
                  <a:srgbClr val="FFFF00"/>
                </a:solidFill>
              </a:rPr>
              <a:t>L</a:t>
            </a:r>
            <a:r>
              <a:rPr lang="pt-BR" sz="9600" dirty="0">
                <a:solidFill>
                  <a:srgbClr val="00B050"/>
                </a:solidFill>
              </a:rPr>
              <a:t>!</a:t>
            </a:r>
            <a:r>
              <a:rPr lang="pt-BR" sz="9600" dirty="0">
                <a:solidFill>
                  <a:srgbClr val="FFFF00"/>
                </a:solidFill>
              </a:rPr>
              <a:t>!</a:t>
            </a:r>
            <a:r>
              <a:rPr lang="pt-BR" sz="9600" dirty="0">
                <a:solidFill>
                  <a:srgbClr val="00B050"/>
                </a:solidFill>
              </a:rPr>
              <a:t>!</a:t>
            </a:r>
            <a:r>
              <a:rPr lang="pt-BR" sz="9600" dirty="0">
                <a:solidFill>
                  <a:srgbClr val="FFFF00"/>
                </a:solidFill>
              </a:rPr>
              <a:t>!</a:t>
            </a:r>
            <a:r>
              <a:rPr lang="pt-BR" sz="9600" dirty="0">
                <a:solidFill>
                  <a:srgbClr val="00B050"/>
                </a:solidFill>
              </a:rPr>
              <a:t>!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8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138EF-A6D1-4990-B4A1-E67ABA70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Futuras implementações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FE8C06-B666-4D58-BCEB-AD2D1D5173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Variar o coeficiente de arrasto de acordo com a velocidade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Considerar efeitos de rugosidade da bola </a:t>
            </a:r>
          </a:p>
        </p:txBody>
      </p:sp>
    </p:spTree>
    <p:extLst>
      <p:ext uri="{BB962C8B-B14F-4D97-AF65-F5344CB8AC3E}">
        <p14:creationId xmlns:p14="http://schemas.microsoft.com/office/powerpoint/2010/main" val="253330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5E45E-9098-4F92-9926-F94AC83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FF9F4-AE3A-45B8-8B57-35CD8D8F9F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https://www.youtube.com/watch?v=Xul9YKLLyT4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Gustavo </a:t>
            </a:r>
            <a:r>
              <a:rPr lang="pt-BR" dirty="0" err="1"/>
              <a:t>Rubini</a:t>
            </a:r>
            <a:r>
              <a:rPr lang="pt-BR" dirty="0"/>
              <a:t> Licenciatura em Física – UFRJ</a:t>
            </a:r>
          </a:p>
          <a:p>
            <a:pPr marL="0" indent="0">
              <a:buNone/>
            </a:pPr>
            <a:r>
              <a:rPr lang="pt-BR" dirty="0"/>
              <a:t>                              &amp;</a:t>
            </a:r>
          </a:p>
          <a:p>
            <a:pPr marL="0" indent="0">
              <a:buNone/>
            </a:pPr>
            <a:r>
              <a:rPr lang="pt-BR" dirty="0"/>
              <a:t>Orientador Carlos Eduardo Aguiar IF - UFRJ</a:t>
            </a:r>
          </a:p>
          <a:p>
            <a:r>
              <a:rPr lang="pt-BR" dirty="0">
                <a:hlinkClick r:id="rId3"/>
              </a:rPr>
              <a:t>http://www.scielo.br/pdf/%0D/rbef/v26n4/a03v26n4.pdf</a:t>
            </a:r>
            <a:endParaRPr lang="pt-BR" dirty="0"/>
          </a:p>
          <a:p>
            <a:r>
              <a:rPr lang="pt-BR" dirty="0">
                <a:hlinkClick r:id="rId4"/>
              </a:rPr>
              <a:t>http://www.if.ufrj.br/~carlos/futebol/textoCatalogoExpo.pdf</a:t>
            </a:r>
            <a:endParaRPr lang="pt-BR" dirty="0"/>
          </a:p>
          <a:p>
            <a:r>
              <a:rPr lang="pt-BR" dirty="0">
                <a:hlinkClick r:id="rId5"/>
              </a:rPr>
              <a:t>http://www.if.ufrj.br/~carlos/inic/gustavo/gustavo_jic.pdf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409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173BD546-BF93-41B1-BDDE-8669EA4C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2"/>
            <a:ext cx="12192000" cy="6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2D443C-B78E-4EC5-A3B0-06F7204C93AE}"/>
              </a:ext>
            </a:extLst>
          </p:cNvPr>
          <p:cNvSpPr txBox="1"/>
          <p:nvPr/>
        </p:nvSpPr>
        <p:spPr>
          <a:xfrm>
            <a:off x="744716" y="3219205"/>
            <a:ext cx="3123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233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CB5DA-6689-4034-8665-D595A241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pt-BR" dirty="0"/>
              <a:t>O lance...</a:t>
            </a:r>
          </a:p>
        </p:txBody>
      </p:sp>
      <p:pic>
        <p:nvPicPr>
          <p:cNvPr id="4" name="O gol que Pele nao fez">
            <a:hlinkClick r:id="" action="ppaction://media"/>
            <a:extLst>
              <a:ext uri="{FF2B5EF4-FFF2-40B4-BE49-F238E27FC236}">
                <a16:creationId xmlns:a16="http://schemas.microsoft.com/office/drawing/2014/main" id="{7C3876DA-F607-441D-8021-DD3B6AACB3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950" y="1595438"/>
            <a:ext cx="8166100" cy="4594225"/>
          </a:xfrm>
        </p:spPr>
      </p:pic>
    </p:spTree>
    <p:extLst>
      <p:ext uri="{BB962C8B-B14F-4D97-AF65-F5344CB8AC3E}">
        <p14:creationId xmlns:p14="http://schemas.microsoft.com/office/powerpoint/2010/main" val="12743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8DE8D-593B-411F-A33A-41B6AA1D7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600199"/>
            <a:ext cx="9440034" cy="1828801"/>
          </a:xfrm>
        </p:spPr>
        <p:txBody>
          <a:bodyPr/>
          <a:lstStyle/>
          <a:p>
            <a:r>
              <a:rPr lang="pt-BR" dirty="0"/>
              <a:t>Perguntas a serem respondidas pelo projeto</a:t>
            </a:r>
          </a:p>
        </p:txBody>
      </p:sp>
    </p:spTree>
    <p:extLst>
      <p:ext uri="{BB962C8B-B14F-4D97-AF65-F5344CB8AC3E}">
        <p14:creationId xmlns:p14="http://schemas.microsoft.com/office/powerpoint/2010/main" val="345830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BF33BE-7908-41AD-BC3C-8E2892F1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a rotação em torno do eixo perpendicular ao plano da tela afeta o chute? </a:t>
            </a:r>
          </a:p>
          <a:p>
            <a:pPr marL="3690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B4A982-0CDA-4595-A5BB-69C04424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r="-3" b="-3"/>
          <a:stretch/>
        </p:blipFill>
        <p:spPr>
          <a:xfrm>
            <a:off x="5667375" y="1899585"/>
            <a:ext cx="4527044" cy="3058829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49B39D8-34CA-4A01-B3B4-1B0F37BACC1B}"/>
              </a:ext>
            </a:extLst>
          </p:cNvPr>
          <p:cNvCxnSpPr>
            <a:cxnSpLocks/>
          </p:cNvCxnSpPr>
          <p:nvPr/>
        </p:nvCxnSpPr>
        <p:spPr>
          <a:xfrm>
            <a:off x="5164440" y="2447925"/>
            <a:ext cx="559384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DECD47-235B-4C01-B8F2-D268A123C09E}"/>
              </a:ext>
            </a:extLst>
          </p:cNvPr>
          <p:cNvSpPr txBox="1"/>
          <p:nvPr/>
        </p:nvSpPr>
        <p:spPr>
          <a:xfrm>
            <a:off x="5663168" y="1275133"/>
            <a:ext cx="452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Eixo perpendicular ao plano da tela</a:t>
            </a:r>
          </a:p>
        </p:txBody>
      </p:sp>
    </p:spTree>
    <p:extLst>
      <p:ext uri="{BB962C8B-B14F-4D97-AF65-F5344CB8AC3E}">
        <p14:creationId xmlns:p14="http://schemas.microsoft.com/office/powerpoint/2010/main" val="351060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EB41CB-FC0A-4B42-BA2A-DCA739DA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endParaRPr lang="pt-BR" sz="1400" b="1" i="1" u="sng" dirty="0"/>
          </a:p>
          <a:p>
            <a:pPr marL="36900" indent="0">
              <a:lnSpc>
                <a:spcPct val="90000"/>
              </a:lnSpc>
              <a:buNone/>
            </a:pPr>
            <a:endParaRPr lang="pt-BR" sz="1400" b="1" i="1" u="sng" dirty="0"/>
          </a:p>
          <a:p>
            <a:pPr marL="36900" indent="0">
              <a:lnSpc>
                <a:spcPct val="90000"/>
              </a:lnSpc>
              <a:buNone/>
            </a:pP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sentido de rotação diferente em torno do eixo vertical afetaria a trajetória de maneira que fosse gol?</a:t>
            </a:r>
          </a:p>
          <a:p>
            <a:pPr>
              <a:lnSpc>
                <a:spcPct val="90000"/>
              </a:lnSpc>
            </a:pPr>
            <a:endParaRPr lang="pt-BR" sz="1400" b="1" i="1" u="sng" dirty="0"/>
          </a:p>
          <a:p>
            <a:pPr marL="0" indent="0">
              <a:lnSpc>
                <a:spcPct val="90000"/>
              </a:lnSpc>
              <a:buNone/>
            </a:pPr>
            <a:endParaRPr lang="pt-BR" sz="1400" b="1" i="1" u="sng" dirty="0"/>
          </a:p>
          <a:p>
            <a:pPr marL="0" indent="0">
              <a:lnSpc>
                <a:spcPct val="90000"/>
              </a:lnSpc>
              <a:buNone/>
            </a:pPr>
            <a:endParaRPr lang="pt-BR" sz="1400" dirty="0"/>
          </a:p>
          <a:p>
            <a:pPr marL="0" indent="0">
              <a:lnSpc>
                <a:spcPct val="90000"/>
              </a:lnSpc>
              <a:buNone/>
            </a:pPr>
            <a:br>
              <a:rPr lang="pt-BR" sz="1400" dirty="0"/>
            </a:br>
            <a:endParaRPr lang="pt-B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25E67E-EEA5-4AB2-B377-62247C339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" r="2" b="2"/>
          <a:stretch/>
        </p:blipFill>
        <p:spPr>
          <a:xfrm>
            <a:off x="5669280" y="1901560"/>
            <a:ext cx="4521200" cy="305488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1C7CF36-2994-4A69-9968-68C551AA824D}"/>
              </a:ext>
            </a:extLst>
          </p:cNvPr>
          <p:cNvCxnSpPr>
            <a:cxnSpLocks/>
          </p:cNvCxnSpPr>
          <p:nvPr/>
        </p:nvCxnSpPr>
        <p:spPr>
          <a:xfrm flipV="1">
            <a:off x="7143750" y="1295400"/>
            <a:ext cx="0" cy="42005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F615074-493D-426A-8E80-8440A30C1605}"/>
              </a:ext>
            </a:extLst>
          </p:cNvPr>
          <p:cNvSpPr txBox="1"/>
          <p:nvPr/>
        </p:nvSpPr>
        <p:spPr>
          <a:xfrm>
            <a:off x="5669276" y="1295399"/>
            <a:ext cx="452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Eixo vertical</a:t>
            </a:r>
          </a:p>
        </p:txBody>
      </p:sp>
    </p:spTree>
    <p:extLst>
      <p:ext uri="{BB962C8B-B14F-4D97-AF65-F5344CB8AC3E}">
        <p14:creationId xmlns:p14="http://schemas.microsoft.com/office/powerpoint/2010/main" val="66703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6139B-8483-40D1-B1C6-614D0258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0918" y="595625"/>
            <a:ext cx="9692640" cy="1325562"/>
          </a:xfrm>
        </p:spPr>
        <p:txBody>
          <a:bodyPr>
            <a:normAutofit/>
          </a:bodyPr>
          <a:lstStyle/>
          <a:p>
            <a:r>
              <a:rPr lang="pt-BR" sz="4800" u="sng" dirty="0"/>
              <a:t>Modelo Físico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30AF229-C332-4F86-B52C-9AEFEC61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54" y="2956265"/>
            <a:ext cx="6602496" cy="35831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2BE38E-2A95-4EBC-8188-F380DD9E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56" y="1232722"/>
            <a:ext cx="3820489" cy="53066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72521E-9885-4C77-AC3A-696E5B0A6BB1}"/>
              </a:ext>
            </a:extLst>
          </p:cNvPr>
          <p:cNvSpPr txBox="1"/>
          <p:nvPr/>
        </p:nvSpPr>
        <p:spPr>
          <a:xfrm>
            <a:off x="2435839" y="2507530"/>
            <a:ext cx="313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/>
              <a:t>Vista Lateral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5C6676-D821-4755-B395-03B644CA4B54}"/>
              </a:ext>
            </a:extLst>
          </p:cNvPr>
          <p:cNvSpPr txBox="1"/>
          <p:nvPr/>
        </p:nvSpPr>
        <p:spPr>
          <a:xfrm>
            <a:off x="8248139" y="714557"/>
            <a:ext cx="265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/>
              <a:t>Vista Superior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D072200-066C-4750-A295-0B329B0A1380}"/>
              </a:ext>
            </a:extLst>
          </p:cNvPr>
          <p:cNvCxnSpPr/>
          <p:nvPr/>
        </p:nvCxnSpPr>
        <p:spPr>
          <a:xfrm>
            <a:off x="9134475" y="1390650"/>
            <a:ext cx="0" cy="390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9CB7AE6-5318-4168-B339-B062ACC2080C}"/>
              </a:ext>
            </a:extLst>
          </p:cNvPr>
          <p:cNvCxnSpPr/>
          <p:nvPr/>
        </p:nvCxnSpPr>
        <p:spPr>
          <a:xfrm>
            <a:off x="9134475" y="1790700"/>
            <a:ext cx="9429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474F70C-F724-456F-927B-D490C4CD63E8}"/>
              </a:ext>
            </a:extLst>
          </p:cNvPr>
          <p:cNvCxnSpPr/>
          <p:nvPr/>
        </p:nvCxnSpPr>
        <p:spPr>
          <a:xfrm>
            <a:off x="10067925" y="1400175"/>
            <a:ext cx="0" cy="390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379A85-D180-4E67-A236-1F121A7AF5CE}"/>
              </a:ext>
            </a:extLst>
          </p:cNvPr>
          <p:cNvCxnSpPr>
            <a:cxnSpLocks/>
          </p:cNvCxnSpPr>
          <p:nvPr/>
        </p:nvCxnSpPr>
        <p:spPr>
          <a:xfrm>
            <a:off x="6477000" y="5524500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7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537AFDA-06AF-4C69-A9D6-61220FA2C1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3761290"/>
                <a:ext cx="4479300" cy="4351337"/>
              </a:xfrm>
            </p:spPr>
            <p:txBody>
              <a:bodyPr>
                <a:normAutofit/>
              </a:bodyPr>
              <a:lstStyle/>
              <a:p>
                <a:pPr marL="369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𝐹𝑎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ß−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ß</m:t>
                      </m:r>
                    </m:oMath>
                  </m:oMathPara>
                </a14:m>
                <a:endParaRPr lang="pt-BR" sz="1800" dirty="0"/>
              </a:p>
              <a:p>
                <a:pPr marL="0" indent="0" algn="ctr">
                  <a:buNone/>
                </a:pPr>
                <a:r>
                  <a:rPr lang="pt-BR" i="1" dirty="0"/>
                  <a:t>----------//----------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𝑉𝑥</m:t>
                      </m:r>
                    </m:oMath>
                  </m:oMathPara>
                </a14:m>
                <a:endParaRPr lang="pt-BR" sz="1800" dirty="0"/>
              </a:p>
              <a:p>
                <a:pPr marL="0" indent="0" algn="ctr">
                  <a:buNone/>
                </a:pPr>
                <a:endParaRPr lang="pt-BR" sz="1800" dirty="0"/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𝑑𝑉𝑥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ß+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𝐹𝑚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ß−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537AFDA-06AF-4C69-A9D6-61220FA2C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3761290"/>
                <a:ext cx="4479300" cy="43513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81E89722-116D-499A-8C23-05A69F3F36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269456" y="3731630"/>
                <a:ext cx="4899682" cy="4351337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𝐹𝑎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ß−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ß−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pt-BR" sz="1800" b="0" dirty="0"/>
              </a:p>
              <a:p>
                <a:pPr marL="0" indent="0" algn="ctr">
                  <a:buNone/>
                </a:pPr>
                <a:r>
                  <a:rPr lang="pt-BR" sz="1800" dirty="0"/>
                  <a:t>----------//----------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𝑉𝑦</m:t>
                      </m:r>
                    </m:oMath>
                  </m:oMathPara>
                </a14:m>
                <a:endParaRPr lang="pt-BR" sz="1800" dirty="0"/>
              </a:p>
              <a:p>
                <a:pPr marL="36900" indent="0">
                  <a:buNone/>
                </a:pPr>
                <a:endParaRPr lang="pt-BR" sz="180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𝑑𝑉𝑦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ß+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𝐹𝑚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ß−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81E89722-116D-499A-8C23-05A69F3F3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69456" y="3731630"/>
                <a:ext cx="4899682" cy="43513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3">
                <a:extLst>
                  <a:ext uri="{FF2B5EF4-FFF2-40B4-BE49-F238E27FC236}">
                    <a16:creationId xmlns:a16="http://schemas.microsoft.com/office/drawing/2014/main" id="{C15DE22A-572A-4ED0-A2A2-C8114AAE3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138" y="3576094"/>
                <a:ext cx="3186262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𝐹𝑚𝑧</m:t>
                      </m:r>
                    </m:oMath>
                  </m:oMathPara>
                </a14:m>
                <a:endParaRPr lang="pt-BR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pt-BR" dirty="0">
                    <a:solidFill>
                      <a:schemeClr val="tx2"/>
                    </a:solidFill>
                  </a:rPr>
                  <a:t>----------//----------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𝑉𝑧</m:t>
                      </m:r>
                    </m:oMath>
                  </m:oMathPara>
                </a14:m>
                <a:endParaRPr lang="pt-BR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pt-BR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𝑑𝑉𝑧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B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𝐹𝑚𝑧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2"/>
                  </a:solidFill>
                </a:endParaRPr>
              </a:p>
              <a:p>
                <a:endParaRPr lang="pt-BR" sz="24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3">
                <a:extLst>
                  <a:ext uri="{FF2B5EF4-FFF2-40B4-BE49-F238E27FC236}">
                    <a16:creationId xmlns:a16="http://schemas.microsoft.com/office/drawing/2014/main" id="{C15DE22A-572A-4ED0-A2A2-C8114AAE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138" y="3576094"/>
                <a:ext cx="3186262" cy="4351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BE1951D3-64B1-4838-B453-9301E0A3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755" y="411533"/>
            <a:ext cx="2616298" cy="287037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09E773-93AC-4F96-9C85-A00D8F201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47" y="411533"/>
            <a:ext cx="2597540" cy="286899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401ADB1-30AD-427D-A179-CF33D722A828}"/>
              </a:ext>
            </a:extLst>
          </p:cNvPr>
          <p:cNvCxnSpPr/>
          <p:nvPr/>
        </p:nvCxnSpPr>
        <p:spPr>
          <a:xfrm>
            <a:off x="4431197" y="3875198"/>
            <a:ext cx="0" cy="2762058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B0A69B7-CBDB-491C-A792-892432D4198C}"/>
              </a:ext>
            </a:extLst>
          </p:cNvPr>
          <p:cNvCxnSpPr/>
          <p:nvPr/>
        </p:nvCxnSpPr>
        <p:spPr>
          <a:xfrm>
            <a:off x="9122495" y="3875198"/>
            <a:ext cx="0" cy="2799766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Resultado de imagem para magnus force">
            <a:extLst>
              <a:ext uri="{FF2B5EF4-FFF2-40B4-BE49-F238E27FC236}">
                <a16:creationId xmlns:a16="http://schemas.microsoft.com/office/drawing/2014/main" id="{FDC96651-A8AA-4D4E-9930-A2B3A91F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41" y="858572"/>
            <a:ext cx="3510960" cy="19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4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7BB6B-86BC-4AD3-B0BF-E219D82E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iniciais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8D9ED4-4B8D-42DD-ABFC-8DAEE3E9B5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O campo onde foi sediado o jogo foi o Jalisco (99,5m x 70,0m)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Desconsideramos qualquer efeito do vento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A velocidade inicial do chute forma um ângulo de 17,6° com o eixo horizontal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05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40775-402D-49CB-A4B4-4DD428BA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pt-BR" dirty="0"/>
              <a:t>Validação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B405EB4-086C-4311-8E84-6254089D8C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61830" y="1596177"/>
            <a:ext cx="10468337" cy="4814050"/>
          </a:xfrm>
        </p:spPr>
      </p:pic>
    </p:spTree>
    <p:extLst>
      <p:ext uri="{BB962C8B-B14F-4D97-AF65-F5344CB8AC3E}">
        <p14:creationId xmlns:p14="http://schemas.microsoft.com/office/powerpoint/2010/main" val="1154210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371</Words>
  <Application>Microsoft Office PowerPoint</Application>
  <PresentationFormat>Widescreen</PresentationFormat>
  <Paragraphs>64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Calisto MT</vt:lpstr>
      <vt:lpstr>Cambria Math</vt:lpstr>
      <vt:lpstr>Times New Roman</vt:lpstr>
      <vt:lpstr>Wingdings 2</vt:lpstr>
      <vt:lpstr>Ardósia</vt:lpstr>
      <vt:lpstr>“O gol que Pelé não fez”</vt:lpstr>
      <vt:lpstr>O lance...</vt:lpstr>
      <vt:lpstr>Perguntas a serem respondidas pelo projeto</vt:lpstr>
      <vt:lpstr>Apresentação do PowerPoint</vt:lpstr>
      <vt:lpstr>Apresentação do PowerPoint</vt:lpstr>
      <vt:lpstr>Modelo Físico</vt:lpstr>
      <vt:lpstr>Apresentação do PowerPoint</vt:lpstr>
      <vt:lpstr>Considerações iniciais</vt:lpstr>
      <vt:lpstr>Validação</vt:lpstr>
      <vt:lpstr>1ª implementação</vt:lpstr>
      <vt:lpstr>2ª implementação</vt:lpstr>
      <vt:lpstr>3ª implementação</vt:lpstr>
      <vt:lpstr>Apresentação do PowerPoint</vt:lpstr>
      <vt:lpstr>Conclusão</vt:lpstr>
      <vt:lpstr>Apresentação do PowerPoint</vt:lpstr>
      <vt:lpstr>Apresentação do PowerPoint</vt:lpstr>
      <vt:lpstr>Futuras implementações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“O gol que Pelé não fez”</dc:title>
  <dc:creator>Victor Habib</dc:creator>
  <cp:lastModifiedBy>Victor Habib</cp:lastModifiedBy>
  <cp:revision>3</cp:revision>
  <dcterms:created xsi:type="dcterms:W3CDTF">2020-08-16T17:34:14Z</dcterms:created>
  <dcterms:modified xsi:type="dcterms:W3CDTF">2020-08-16T18:03:40Z</dcterms:modified>
</cp:coreProperties>
</file>